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59" r:id="rId3"/>
    <p:sldId id="284" r:id="rId4"/>
    <p:sldId id="263" r:id="rId5"/>
    <p:sldId id="262" r:id="rId6"/>
    <p:sldId id="285" r:id="rId7"/>
    <p:sldId id="264" r:id="rId8"/>
    <p:sldId id="279" r:id="rId9"/>
    <p:sldId id="268" r:id="rId10"/>
    <p:sldId id="265" r:id="rId11"/>
    <p:sldId id="266" r:id="rId12"/>
    <p:sldId id="267" r:id="rId13"/>
    <p:sldId id="269" r:id="rId14"/>
    <p:sldId id="270" r:id="rId15"/>
    <p:sldId id="271" r:id="rId16"/>
    <p:sldId id="272" r:id="rId17"/>
    <p:sldId id="280" r:id="rId18"/>
    <p:sldId id="273" r:id="rId19"/>
    <p:sldId id="275" r:id="rId20"/>
    <p:sldId id="276" r:id="rId21"/>
    <p:sldId id="277" r:id="rId22"/>
    <p:sldId id="281" r:id="rId23"/>
    <p:sldId id="282" r:id="rId24"/>
    <p:sldId id="283" r:id="rId25"/>
    <p:sldId id="278" r:id="rId26"/>
    <p:sldId id="28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66" d="100"/>
          <a:sy n="66" d="100"/>
        </p:scale>
        <p:origin x="-142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FD3C1-E582-440A-BDF4-15D91B8FE5AB}" type="datetimeFigureOut">
              <a:rPr lang="en-US" smtClean="0"/>
              <a:t>5/30/2015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CB5C0A-3640-417A-9E32-148E5EE3CB5F}" type="slidenum">
              <a:rPr lang="en-US" smtClean="0"/>
              <a:t>‹#›</a:t>
            </a:fld>
            <a:endParaRPr lang="en-US"/>
          </a:p>
        </p:txBody>
      </p:sp>
    </p:spTree>
    <p:extLst>
      <p:ext uri="{BB962C8B-B14F-4D97-AF65-F5344CB8AC3E}">
        <p14:creationId xmlns:p14="http://schemas.microsoft.com/office/powerpoint/2010/main" val="220066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5C0A-3640-417A-9E32-148E5EE3CB5F}" type="slidenum">
              <a:rPr lang="en-US" smtClean="0"/>
              <a:t>5</a:t>
            </a:fld>
            <a:endParaRPr lang="en-US"/>
          </a:p>
        </p:txBody>
      </p:sp>
    </p:spTree>
    <p:extLst>
      <p:ext uri="{BB962C8B-B14F-4D97-AF65-F5344CB8AC3E}">
        <p14:creationId xmlns:p14="http://schemas.microsoft.com/office/powerpoint/2010/main" val="255818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178FD3-818A-4E21-9EE2-3C2B83831261}"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2843356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78FD3-818A-4E21-9EE2-3C2B83831261}"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101667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78FD3-818A-4E21-9EE2-3C2B83831261}"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107849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78FD3-818A-4E21-9EE2-3C2B83831261}"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317564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178FD3-818A-4E21-9EE2-3C2B83831261}"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370130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178FD3-818A-4E21-9EE2-3C2B83831261}"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25637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178FD3-818A-4E21-9EE2-3C2B83831261}" type="datetimeFigureOut">
              <a:rPr lang="en-US" smtClean="0"/>
              <a:t>5/30/2015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344454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178FD3-818A-4E21-9EE2-3C2B83831261}" type="datetimeFigureOut">
              <a:rPr lang="en-US" smtClean="0"/>
              <a:t>5/30/2015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319118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extLst>
              <a:ext uri="{BEBA8EAE-BF5A-486C-A8C5-ECC9F3942E4B}">
                <a14:imgProps xmlns:a14="http://schemas.microsoft.com/office/drawing/2010/main">
                  <a14:imgLayer r:embed="rId3">
                    <a14:imgEffect>
                      <a14:sharpenSoften amount="-25000"/>
                    </a14:imgEffect>
                    <a14:imgEffect>
                      <a14:brightnessContrast bright="2000" contrast="20000"/>
                    </a14:imgEffect>
                  </a14:imgLayer>
                </a14:imgProps>
              </a:ext>
            </a:extLst>
          </a:blip>
          <a:srcRect/>
          <a:tile tx="0" ty="0" sx="100000" sy="100000" flip="none" algn="t"/>
        </a:blipFill>
        <a:effectLst/>
      </p:bgPr>
    </p:bg>
    <p:spTree>
      <p:nvGrpSpPr>
        <p:cNvPr id="1" name=""/>
        <p:cNvGrpSpPr/>
        <p:nvPr/>
      </p:nvGrpSpPr>
      <p:grpSpPr>
        <a:xfrm>
          <a:off x="0" y="0"/>
          <a:ext cx="0" cy="0"/>
          <a:chOff x="0" y="0"/>
          <a:chExt cx="0" cy="0"/>
        </a:xfrm>
      </p:grpSpPr>
      <p:pic>
        <p:nvPicPr>
          <p:cNvPr id="5" name="Picture 4"/>
          <p:cNvPicPr/>
          <p:nvPr userDrawn="1"/>
        </p:nvPicPr>
        <p:blipFill>
          <a:blip r:embed="rId4"/>
          <a:srcRect/>
          <a:stretch>
            <a:fillRect/>
          </a:stretch>
        </p:blipFill>
        <p:spPr bwMode="auto">
          <a:xfrm>
            <a:off x="2590799" y="165652"/>
            <a:ext cx="3962401" cy="637834"/>
          </a:xfrm>
          <a:prstGeom prst="rect">
            <a:avLst/>
          </a:prstGeom>
          <a:noFill/>
          <a:ln w="9525">
            <a:noFill/>
            <a:miter lim="800000"/>
            <a:headEnd/>
            <a:tailEnd/>
          </a:ln>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18217" r="23430" b="58674"/>
          <a:stretch/>
        </p:blipFill>
        <p:spPr>
          <a:xfrm>
            <a:off x="7315201" y="-5761"/>
            <a:ext cx="838199" cy="79023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053645" cy="790234"/>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4155" y="0"/>
            <a:ext cx="926645" cy="790234"/>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3200" y="-5761"/>
            <a:ext cx="762000" cy="803487"/>
          </a:xfrm>
          <a:prstGeom prst="rect">
            <a:avLst/>
          </a:prstGeom>
        </p:spPr>
      </p:pic>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3400" y="0"/>
            <a:ext cx="990600" cy="790235"/>
          </a:xfrm>
          <a:prstGeom prst="rect">
            <a:avLst/>
          </a:prstGeom>
        </p:spPr>
      </p:pic>
      <p:cxnSp>
        <p:nvCxnSpPr>
          <p:cNvPr id="18" name="Straight Connector 17"/>
          <p:cNvCxnSpPr/>
          <p:nvPr userDrawn="1"/>
        </p:nvCxnSpPr>
        <p:spPr>
          <a:xfrm>
            <a:off x="0" y="838200"/>
            <a:ext cx="9144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userDrawn="1"/>
        </p:nvCxnSpPr>
        <p:spPr>
          <a:xfrm>
            <a:off x="0" y="914400"/>
            <a:ext cx="9144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20" name="Picture 19"/>
          <p:cNvPicPr>
            <a:picLocks noChangeAspect="1"/>
          </p:cNvPicPr>
          <p:nvPr userDrawn="1"/>
        </p:nvPicPr>
        <p:blipFill rotWithShape="1">
          <a:blip r:embed="rId10" cstate="print">
            <a:extLst>
              <a:ext uri="{28A0092B-C50C-407E-A947-70E740481C1C}">
                <a14:useLocalDpi xmlns:a14="http://schemas.microsoft.com/office/drawing/2010/main" val="0"/>
              </a:ext>
            </a:extLst>
          </a:blip>
          <a:srcRect l="18217" r="23430" b="58674"/>
          <a:stretch/>
        </p:blipFill>
        <p:spPr>
          <a:xfrm flipH="1">
            <a:off x="1040488" y="865"/>
            <a:ext cx="851356" cy="7902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83140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178FD3-818A-4E21-9EE2-3C2B83831261}"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414704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178FD3-818A-4E21-9EE2-3C2B83831261}"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84EC-18F6-4219-800A-0AFEC94B6BFD}" type="slidenum">
              <a:rPr lang="en-US" smtClean="0"/>
              <a:t>‹#›</a:t>
            </a:fld>
            <a:endParaRPr lang="en-US"/>
          </a:p>
        </p:txBody>
      </p:sp>
    </p:spTree>
    <p:extLst>
      <p:ext uri="{BB962C8B-B14F-4D97-AF65-F5344CB8AC3E}">
        <p14:creationId xmlns:p14="http://schemas.microsoft.com/office/powerpoint/2010/main" val="29536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78FD3-818A-4E21-9EE2-3C2B83831261}" type="datetimeFigureOut">
              <a:rPr lang="en-US" smtClean="0"/>
              <a:t>5/30/2015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184EC-18F6-4219-800A-0AFEC94B6BFD}" type="slidenum">
              <a:rPr lang="en-US" smtClean="0"/>
              <a:t>‹#›</a:t>
            </a:fld>
            <a:endParaRPr lang="en-US"/>
          </a:p>
        </p:txBody>
      </p:sp>
    </p:spTree>
    <p:extLst>
      <p:ext uri="{BB962C8B-B14F-4D97-AF65-F5344CB8AC3E}">
        <p14:creationId xmlns:p14="http://schemas.microsoft.com/office/powerpoint/2010/main" val="357021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p:cNvSpPr/>
          <p:nvPr/>
        </p:nvSpPr>
        <p:spPr>
          <a:xfrm>
            <a:off x="1981200" y="1219200"/>
            <a:ext cx="5257800" cy="5257800"/>
          </a:xfrm>
          <a:prstGeom prst="donut">
            <a:avLst/>
          </a:prstGeom>
          <a:ln>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prstTxWarp prst="textCircle">
              <a:avLst/>
            </a:prstTxWarp>
          </a:bodyPr>
          <a:lstStyle/>
          <a:p>
            <a:pPr algn="ctr"/>
            <a:r>
              <a:rPr lang="en-US" sz="5400" b="1" dirty="0" smtClean="0">
                <a:latin typeface="Book Antiqua" pitchFamily="18" charset="0"/>
              </a:rPr>
              <a:t>Welcome to my presentation dear friends.</a:t>
            </a:r>
            <a:endParaRPr lang="en-US" sz="5400" b="1" dirty="0">
              <a:latin typeface="Book Antiqua"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092" r="19805" b="58408"/>
          <a:stretch/>
        </p:blipFill>
        <p:spPr>
          <a:xfrm>
            <a:off x="3291113" y="2543628"/>
            <a:ext cx="261158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81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29" y="1519535"/>
            <a:ext cx="8457528" cy="523220"/>
          </a:xfrm>
          <a:prstGeom prst="rect">
            <a:avLst/>
          </a:prstGeom>
          <a:noFill/>
        </p:spPr>
        <p:txBody>
          <a:bodyPr wrap="square" rtlCol="0">
            <a:spAutoFit/>
          </a:bodyPr>
          <a:lstStyle/>
          <a:p>
            <a:pPr algn="ctr"/>
            <a:r>
              <a:rPr lang="en-US" sz="2800" b="1" dirty="0" smtClean="0">
                <a:latin typeface="Book Antiqua" pitchFamily="18" charset="0"/>
              </a:rPr>
              <a:t>What is the condition of the environment now?</a:t>
            </a:r>
            <a:endParaRPr lang="en-US" sz="2800" b="1" dirty="0">
              <a:latin typeface="Book Antiqua" pitchFamily="18" charset="0"/>
            </a:endParaRPr>
          </a:p>
        </p:txBody>
      </p:sp>
      <p:sp>
        <p:nvSpPr>
          <p:cNvPr id="3" name="TextBox 2"/>
          <p:cNvSpPr txBox="1"/>
          <p:nvPr/>
        </p:nvSpPr>
        <p:spPr>
          <a:xfrm>
            <a:off x="249786" y="5257800"/>
            <a:ext cx="8589414" cy="954107"/>
          </a:xfrm>
          <a:prstGeom prst="rect">
            <a:avLst/>
          </a:prstGeom>
          <a:noFill/>
        </p:spPr>
        <p:txBody>
          <a:bodyPr wrap="square" rtlCol="0">
            <a:spAutoFit/>
          </a:bodyPr>
          <a:lstStyle/>
          <a:p>
            <a:pPr algn="just"/>
            <a:r>
              <a:rPr lang="en-US" sz="2800" b="1" dirty="0" smtClean="0">
                <a:latin typeface="Book Antiqua" pitchFamily="18" charset="0"/>
              </a:rPr>
              <a:t>The condition of the environment is not at all good because </a:t>
            </a:r>
            <a:r>
              <a:rPr lang="en-US" sz="2800" b="1" dirty="0">
                <a:latin typeface="Book Antiqua" pitchFamily="18" charset="0"/>
              </a:rPr>
              <a:t>of environmental pollution.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00" y="2604787"/>
            <a:ext cx="2822600" cy="2371725"/>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29" y="2597530"/>
            <a:ext cx="2830871" cy="2378982"/>
          </a:xfrm>
          <a:prstGeom prst="rect">
            <a:avLst/>
          </a:prstGeom>
          <a:ln>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143" y="2604786"/>
            <a:ext cx="2804057" cy="2371725"/>
          </a:xfrm>
          <a:prstGeom prst="rect">
            <a:avLst/>
          </a:prstGeom>
          <a:ln>
            <a:solidFill>
              <a:schemeClr val="tx1"/>
            </a:solidFill>
          </a:ln>
        </p:spPr>
      </p:pic>
    </p:spTree>
    <p:extLst>
      <p:ext uri="{BB962C8B-B14F-4D97-AF65-F5344CB8AC3E}">
        <p14:creationId xmlns:p14="http://schemas.microsoft.com/office/powerpoint/2010/main" val="21983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56542" y="2362200"/>
            <a:ext cx="4191000" cy="1143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smtClean="0">
                <a:latin typeface="Book Antiqua" pitchFamily="18" charset="0"/>
              </a:rPr>
              <a:t>Why?</a:t>
            </a:r>
            <a:endParaRPr lang="en-US" sz="3600" b="1" dirty="0">
              <a:latin typeface="Book Antiqua" pitchFamily="18" charset="0"/>
            </a:endParaRPr>
          </a:p>
        </p:txBody>
      </p:sp>
      <p:sp>
        <p:nvSpPr>
          <p:cNvPr id="3" name="Rectangle 2"/>
          <p:cNvSpPr/>
          <p:nvPr/>
        </p:nvSpPr>
        <p:spPr>
          <a:xfrm>
            <a:off x="322942" y="3810000"/>
            <a:ext cx="8458200" cy="1200329"/>
          </a:xfrm>
          <a:prstGeom prst="rect">
            <a:avLst/>
          </a:prstGeom>
        </p:spPr>
        <p:txBody>
          <a:bodyPr wrap="square">
            <a:spAutoFit/>
          </a:bodyPr>
          <a:lstStyle/>
          <a:p>
            <a:pPr algn="ctr"/>
            <a:r>
              <a:rPr lang="en-US" sz="3600" b="1" dirty="0">
                <a:latin typeface="Book Antiqua" pitchFamily="18" charset="0"/>
              </a:rPr>
              <a:t>There are so many reasons of environment </a:t>
            </a:r>
            <a:r>
              <a:rPr lang="en-US" sz="3600" b="1" dirty="0" smtClean="0">
                <a:latin typeface="Book Antiqua" pitchFamily="18" charset="0"/>
              </a:rPr>
              <a:t>pollution.</a:t>
            </a:r>
            <a:endParaRPr lang="en-US" sz="3600" b="1" dirty="0">
              <a:latin typeface="Book Antiqua" pitchFamily="18" charset="0"/>
            </a:endParaRPr>
          </a:p>
        </p:txBody>
      </p:sp>
    </p:spTree>
    <p:extLst>
      <p:ext uri="{BB962C8B-B14F-4D97-AF65-F5344CB8AC3E}">
        <p14:creationId xmlns:p14="http://schemas.microsoft.com/office/powerpoint/2010/main" val="1175671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827693"/>
            <a:ext cx="8153400" cy="954107"/>
          </a:xfrm>
          <a:prstGeom prst="rect">
            <a:avLst/>
          </a:prstGeom>
          <a:ln>
            <a:solidFill>
              <a:schemeClr val="tx1"/>
            </a:solidFill>
          </a:ln>
        </p:spPr>
        <p:txBody>
          <a:bodyPr wrap="square">
            <a:spAutoFit/>
          </a:bodyPr>
          <a:lstStyle/>
          <a:p>
            <a:r>
              <a:rPr lang="en-US" sz="2800" b="1" dirty="0">
                <a:latin typeface="Book Antiqua" pitchFamily="18" charset="0"/>
              </a:rPr>
              <a:t>Firstly we </a:t>
            </a:r>
            <a:r>
              <a:rPr lang="en-US" sz="2800" b="1" dirty="0" smtClean="0">
                <a:latin typeface="Book Antiqua" pitchFamily="18" charset="0"/>
              </a:rPr>
              <a:t>burn </a:t>
            </a:r>
            <a:r>
              <a:rPr lang="en-US" sz="2800" b="1" dirty="0">
                <a:latin typeface="Book Antiqua" pitchFamily="18" charset="0"/>
              </a:rPr>
              <a:t>fuels, that creates smoke and the smoke is </a:t>
            </a:r>
            <a:r>
              <a:rPr lang="en-US" sz="2800" b="1" dirty="0" smtClean="0">
                <a:latin typeface="Book Antiqua" pitchFamily="18" charset="0"/>
              </a:rPr>
              <a:t>mixed </a:t>
            </a:r>
            <a:r>
              <a:rPr lang="en-US" sz="2800" b="1" dirty="0">
                <a:latin typeface="Book Antiqua" pitchFamily="18" charset="0"/>
              </a:rPr>
              <a:t>with </a:t>
            </a:r>
            <a:r>
              <a:rPr lang="en-US" sz="2800" b="1" dirty="0" smtClean="0">
                <a:latin typeface="Book Antiqua" pitchFamily="18" charset="0"/>
              </a:rPr>
              <a:t>air and air is polluted. </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55659"/>
            <a:ext cx="8153400" cy="4589575"/>
          </a:xfrm>
          <a:prstGeom prst="rect">
            <a:avLst/>
          </a:prstGeom>
        </p:spPr>
      </p:pic>
    </p:spTree>
    <p:extLst>
      <p:ext uri="{BB962C8B-B14F-4D97-AF65-F5344CB8AC3E}">
        <p14:creationId xmlns:p14="http://schemas.microsoft.com/office/powerpoint/2010/main" val="82164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751493"/>
            <a:ext cx="8429171" cy="954107"/>
          </a:xfrm>
          <a:prstGeom prst="rect">
            <a:avLst/>
          </a:prstGeom>
          <a:ln>
            <a:solidFill>
              <a:schemeClr val="tx1"/>
            </a:solidFill>
          </a:ln>
        </p:spPr>
        <p:txBody>
          <a:bodyPr wrap="square">
            <a:spAutoFit/>
          </a:bodyPr>
          <a:lstStyle/>
          <a:p>
            <a:pPr algn="ctr"/>
            <a:r>
              <a:rPr lang="en-US" sz="2800" b="1" dirty="0">
                <a:latin typeface="Book Antiqua" pitchFamily="18" charset="0"/>
              </a:rPr>
              <a:t>Secondly we are cutting </a:t>
            </a:r>
            <a:r>
              <a:rPr lang="en-US" sz="2800" b="1" dirty="0" smtClean="0">
                <a:latin typeface="Book Antiqua" pitchFamily="18" charset="0"/>
              </a:rPr>
              <a:t>trees </a:t>
            </a:r>
            <a:r>
              <a:rPr lang="en-US" sz="2800" b="1" dirty="0">
                <a:latin typeface="Book Antiqua" pitchFamily="18" charset="0"/>
              </a:rPr>
              <a:t>and killing animals indiscriminately. </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3000"/>
            <a:ext cx="8429171" cy="4510314"/>
          </a:xfrm>
          <a:prstGeom prst="rect">
            <a:avLst/>
          </a:prstGeom>
          <a:ln>
            <a:solidFill>
              <a:schemeClr val="tx1"/>
            </a:solidFill>
          </a:ln>
        </p:spPr>
      </p:pic>
    </p:spTree>
    <p:extLst>
      <p:ext uri="{BB962C8B-B14F-4D97-AF65-F5344CB8AC3E}">
        <p14:creationId xmlns:p14="http://schemas.microsoft.com/office/powerpoint/2010/main" val="344871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751493"/>
            <a:ext cx="7848600" cy="954107"/>
          </a:xfrm>
          <a:prstGeom prst="rect">
            <a:avLst/>
          </a:prstGeom>
          <a:ln>
            <a:solidFill>
              <a:schemeClr val="tx1"/>
            </a:solidFill>
          </a:ln>
        </p:spPr>
        <p:txBody>
          <a:bodyPr wrap="square">
            <a:spAutoFit/>
          </a:bodyPr>
          <a:lstStyle/>
          <a:p>
            <a:pPr algn="ctr"/>
            <a:r>
              <a:rPr lang="en-US" sz="2800" b="1" dirty="0">
                <a:latin typeface="Book Antiqua" pitchFamily="18" charset="0"/>
              </a:rPr>
              <a:t>The plants are called </a:t>
            </a:r>
            <a:r>
              <a:rPr lang="en-US" sz="2800" b="1" dirty="0" smtClean="0">
                <a:latin typeface="Book Antiqua" pitchFamily="18" charset="0"/>
              </a:rPr>
              <a:t>the factory </a:t>
            </a:r>
            <a:r>
              <a:rPr lang="en-US" sz="2800" b="1" dirty="0">
                <a:latin typeface="Book Antiqua" pitchFamily="18" charset="0"/>
              </a:rPr>
              <a:t>of </a:t>
            </a:r>
            <a:r>
              <a:rPr lang="en-US" sz="2800" b="1" dirty="0" smtClean="0">
                <a:latin typeface="Book Antiqua" pitchFamily="18" charset="0"/>
              </a:rPr>
              <a:t>receiving </a:t>
            </a:r>
            <a:r>
              <a:rPr lang="en-US" sz="2800" b="1" dirty="0">
                <a:latin typeface="Book Antiqua" pitchFamily="18" charset="0"/>
              </a:rPr>
              <a:t>carbon dioxide and releasing </a:t>
            </a:r>
            <a:r>
              <a:rPr lang="en-US" sz="2800" b="1" dirty="0" smtClean="0">
                <a:latin typeface="Book Antiqua" pitchFamily="18" charset="0"/>
              </a:rPr>
              <a:t>oxygen.</a:t>
            </a:r>
            <a:endParaRPr lang="en-US" sz="28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632"/>
          <a:stretch/>
        </p:blipFill>
        <p:spPr>
          <a:xfrm>
            <a:off x="609600" y="1277256"/>
            <a:ext cx="7848599" cy="4339771"/>
          </a:xfrm>
          <a:prstGeom prst="rect">
            <a:avLst/>
          </a:prstGeom>
          <a:ln>
            <a:solidFill>
              <a:schemeClr val="tx1"/>
            </a:solidFill>
          </a:ln>
        </p:spPr>
      </p:pic>
    </p:spTree>
    <p:extLst>
      <p:ext uri="{BB962C8B-B14F-4D97-AF65-F5344CB8AC3E}">
        <p14:creationId xmlns:p14="http://schemas.microsoft.com/office/powerpoint/2010/main" val="78143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229" y="5015805"/>
            <a:ext cx="8686800" cy="1384995"/>
          </a:xfrm>
          <a:prstGeom prst="rect">
            <a:avLst/>
          </a:prstGeom>
        </p:spPr>
        <p:txBody>
          <a:bodyPr wrap="square">
            <a:spAutoFit/>
          </a:bodyPr>
          <a:lstStyle/>
          <a:p>
            <a:pPr algn="just"/>
            <a:r>
              <a:rPr lang="en-US" sz="2800" b="1" dirty="0">
                <a:latin typeface="Book Antiqua" pitchFamily="18" charset="0"/>
              </a:rPr>
              <a:t>Water pollution is another problem that we are facing now. Sea and river water is being polluted by industrial waste thrown in it.</a:t>
            </a:r>
            <a:endParaRPr lang="en-US"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29" y="1511828"/>
            <a:ext cx="4223084" cy="3199965"/>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56" y="1511828"/>
            <a:ext cx="4105459" cy="3212572"/>
          </a:xfrm>
          <a:prstGeom prst="rect">
            <a:avLst/>
          </a:prstGeom>
          <a:ln>
            <a:solidFill>
              <a:schemeClr val="tx1"/>
            </a:solidFill>
          </a:ln>
        </p:spPr>
      </p:pic>
    </p:spTree>
    <p:extLst>
      <p:ext uri="{BB962C8B-B14F-4D97-AF65-F5344CB8AC3E}">
        <p14:creationId xmlns:p14="http://schemas.microsoft.com/office/powerpoint/2010/main" val="235598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276671"/>
            <a:ext cx="8610600" cy="1384995"/>
          </a:xfrm>
          <a:prstGeom prst="rect">
            <a:avLst/>
          </a:prstGeom>
          <a:ln>
            <a:solidFill>
              <a:schemeClr val="tx1"/>
            </a:solidFill>
          </a:ln>
        </p:spPr>
        <p:txBody>
          <a:bodyPr wrap="square">
            <a:spAutoFit/>
          </a:bodyPr>
          <a:lstStyle/>
          <a:p>
            <a:pPr algn="just"/>
            <a:r>
              <a:rPr lang="en-US" sz="2800" b="1" dirty="0">
                <a:latin typeface="Book Antiqua" pitchFamily="18" charset="0"/>
              </a:rPr>
              <a:t>Pesticides and chemical fertilizers used by </a:t>
            </a:r>
            <a:r>
              <a:rPr lang="en-US" sz="2800" b="1" dirty="0" smtClean="0">
                <a:latin typeface="Book Antiqua" pitchFamily="18" charset="0"/>
              </a:rPr>
              <a:t>the farmers </a:t>
            </a:r>
            <a:r>
              <a:rPr lang="en-US" sz="2800" b="1" dirty="0">
                <a:latin typeface="Book Antiqua" pitchFamily="18" charset="0"/>
              </a:rPr>
              <a:t>are washed away by rain water and mixed with river and pond water. </a:t>
            </a:r>
            <a:endParaRPr lang="en-US" sz="28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911" r="19646" b="9391"/>
          <a:stretch/>
        </p:blipFill>
        <p:spPr>
          <a:xfrm>
            <a:off x="4818742" y="1447800"/>
            <a:ext cx="4096657" cy="3400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447800"/>
            <a:ext cx="4463415" cy="3400425"/>
          </a:xfrm>
          <a:prstGeom prst="rect">
            <a:avLst/>
          </a:prstGeom>
        </p:spPr>
      </p:pic>
    </p:spTree>
    <p:extLst>
      <p:ext uri="{BB962C8B-B14F-4D97-AF65-F5344CB8AC3E}">
        <p14:creationId xmlns:p14="http://schemas.microsoft.com/office/powerpoint/2010/main" val="7921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714" y="6183868"/>
            <a:ext cx="8229600" cy="461665"/>
          </a:xfrm>
          <a:prstGeom prst="rect">
            <a:avLst/>
          </a:prstGeom>
          <a:ln>
            <a:solidFill>
              <a:schemeClr val="tx1"/>
            </a:solidFill>
          </a:ln>
        </p:spPr>
        <p:txBody>
          <a:bodyPr wrap="square">
            <a:spAutoFit/>
          </a:bodyPr>
          <a:lstStyle/>
          <a:p>
            <a:pPr algn="just"/>
            <a:r>
              <a:rPr lang="en-US" sz="2400" b="1" spc="-100" dirty="0">
                <a:latin typeface="Book Antiqua" pitchFamily="18" charset="0"/>
              </a:rPr>
              <a:t>So existence of aquatic animals and plants is becoming risky. </a:t>
            </a:r>
            <a:endParaRPr lang="en-US" sz="2400" b="1" spc="-1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867" b="18096"/>
          <a:stretch/>
        </p:blipFill>
        <p:spPr>
          <a:xfrm>
            <a:off x="471714" y="1143001"/>
            <a:ext cx="8229600" cy="4909066"/>
          </a:xfrm>
          <a:prstGeom prst="rect">
            <a:avLst/>
          </a:prstGeom>
          <a:ln>
            <a:solidFill>
              <a:schemeClr val="tx1"/>
            </a:solidFill>
          </a:ln>
        </p:spPr>
      </p:pic>
    </p:spTree>
    <p:extLst>
      <p:ext uri="{BB962C8B-B14F-4D97-AF65-F5344CB8AC3E}">
        <p14:creationId xmlns:p14="http://schemas.microsoft.com/office/powerpoint/2010/main" val="19522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5722203"/>
            <a:ext cx="8534400" cy="830997"/>
          </a:xfrm>
          <a:prstGeom prst="rect">
            <a:avLst/>
          </a:prstGeom>
          <a:ln>
            <a:solidFill>
              <a:schemeClr val="tx1"/>
            </a:solidFill>
          </a:ln>
        </p:spPr>
        <p:txBody>
          <a:bodyPr wrap="square">
            <a:spAutoFit/>
          </a:bodyPr>
          <a:lstStyle/>
          <a:p>
            <a:pPr algn="just"/>
            <a:r>
              <a:rPr lang="en-US" sz="2400" b="1" dirty="0" smtClean="0">
                <a:latin typeface="Book Antiqua" pitchFamily="18" charset="0"/>
              </a:rPr>
              <a:t>The </a:t>
            </a:r>
            <a:r>
              <a:rPr lang="en-US" sz="2400" b="1" dirty="0">
                <a:latin typeface="Book Antiqua" pitchFamily="18" charset="0"/>
              </a:rPr>
              <a:t>polybags mix up with soil and destroy its fertility. As a </a:t>
            </a:r>
            <a:r>
              <a:rPr lang="en-US" sz="2400" b="1" dirty="0" smtClean="0">
                <a:latin typeface="Book Antiqua" pitchFamily="18" charset="0"/>
              </a:rPr>
              <a:t>result, </a:t>
            </a:r>
            <a:r>
              <a:rPr lang="en-US" sz="2400" b="1" dirty="0">
                <a:latin typeface="Book Antiqua" pitchFamily="18" charset="0"/>
              </a:rPr>
              <a:t>plants and crops </a:t>
            </a:r>
            <a:r>
              <a:rPr lang="en-US" sz="2400" b="1" dirty="0" smtClean="0">
                <a:latin typeface="Book Antiqua" pitchFamily="18" charset="0"/>
              </a:rPr>
              <a:t>cannot grow well</a:t>
            </a:r>
            <a:r>
              <a:rPr lang="en-US" sz="2400" b="1" dirty="0">
                <a:latin typeface="Book Antiqua" pitchFamily="18" charset="0"/>
              </a:rPr>
              <a:t>. </a:t>
            </a:r>
            <a:endParaRPr lang="en-US" sz="2400"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28" t="18043" r="2739" b="16190"/>
          <a:stretch/>
        </p:blipFill>
        <p:spPr>
          <a:xfrm>
            <a:off x="228600" y="990600"/>
            <a:ext cx="8534400" cy="4510314"/>
          </a:xfrm>
          <a:prstGeom prst="rect">
            <a:avLst/>
          </a:prstGeom>
          <a:ln>
            <a:solidFill>
              <a:schemeClr val="tx1"/>
            </a:solidFill>
          </a:ln>
        </p:spPr>
      </p:pic>
    </p:spTree>
    <p:extLst>
      <p:ext uri="{BB962C8B-B14F-4D97-AF65-F5344CB8AC3E}">
        <p14:creationId xmlns:p14="http://schemas.microsoft.com/office/powerpoint/2010/main" val="16825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38600"/>
            <a:ext cx="8229600" cy="1077218"/>
          </a:xfrm>
          <a:prstGeom prst="rect">
            <a:avLst/>
          </a:prstGeom>
        </p:spPr>
        <p:txBody>
          <a:bodyPr wrap="square">
            <a:spAutoFit/>
          </a:bodyPr>
          <a:lstStyle/>
          <a:p>
            <a:pPr algn="ctr"/>
            <a:r>
              <a:rPr lang="en-US" sz="3200" b="1" dirty="0">
                <a:latin typeface="Book Antiqua" pitchFamily="18" charset="0"/>
              </a:rPr>
              <a:t>All these cause a serious negative </a:t>
            </a:r>
            <a:r>
              <a:rPr lang="en-US" sz="3200" b="1" dirty="0" smtClean="0">
                <a:latin typeface="Book Antiqua" pitchFamily="18" charset="0"/>
              </a:rPr>
              <a:t>impact </a:t>
            </a:r>
            <a:r>
              <a:rPr lang="en-US" sz="3200" b="1" dirty="0">
                <a:latin typeface="Book Antiqua" pitchFamily="18" charset="0"/>
              </a:rPr>
              <a:t>on our existence. </a:t>
            </a:r>
            <a:endParaRPr lang="en-US" sz="3200" b="1" dirty="0"/>
          </a:p>
        </p:txBody>
      </p:sp>
      <p:sp>
        <p:nvSpPr>
          <p:cNvPr id="3" name="Oval 2"/>
          <p:cNvSpPr/>
          <p:nvPr/>
        </p:nvSpPr>
        <p:spPr>
          <a:xfrm>
            <a:off x="1676400" y="1447800"/>
            <a:ext cx="6477000" cy="1905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Book Antiqua" pitchFamily="18" charset="0"/>
              </a:rPr>
              <a:t>What do these cause ?</a:t>
            </a:r>
            <a:endParaRPr lang="en-US" sz="3200" b="1" dirty="0">
              <a:latin typeface="Book Antiqua" pitchFamily="18" charset="0"/>
            </a:endParaRPr>
          </a:p>
        </p:txBody>
      </p:sp>
    </p:spTree>
    <p:extLst>
      <p:ext uri="{BB962C8B-B14F-4D97-AF65-F5344CB8AC3E}">
        <p14:creationId xmlns:p14="http://schemas.microsoft.com/office/powerpoint/2010/main" val="2545529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0" y="1219200"/>
            <a:ext cx="8102600" cy="707886"/>
          </a:xfrm>
          <a:prstGeom prst="rect">
            <a:avLst/>
          </a:prstGeom>
          <a:noFill/>
          <a:ln>
            <a:solidFill>
              <a:schemeClr val="tx1">
                <a:lumMod val="85000"/>
                <a:lumOff val="15000"/>
              </a:schemeClr>
            </a:solidFill>
          </a:ln>
        </p:spPr>
        <p:txBody>
          <a:bodyPr wrap="square" rtlCol="0">
            <a:spAutoFit/>
          </a:bodyPr>
          <a:lstStyle/>
          <a:p>
            <a:pPr algn="ctr"/>
            <a:r>
              <a:rPr lang="en-US" sz="4000" b="1" dirty="0" smtClean="0">
                <a:latin typeface="Book Antiqua" pitchFamily="18" charset="0"/>
              </a:rPr>
              <a:t>Identity of the presenter &amp; class</a:t>
            </a:r>
            <a:endParaRPr lang="en-US" sz="4000" b="1" dirty="0">
              <a:latin typeface="Book Antiqua" pitchFamily="18" charset="0"/>
            </a:endParaRPr>
          </a:p>
        </p:txBody>
      </p:sp>
      <p:sp>
        <p:nvSpPr>
          <p:cNvPr id="3" name="Rectangle 2"/>
          <p:cNvSpPr/>
          <p:nvPr/>
        </p:nvSpPr>
        <p:spPr>
          <a:xfrm>
            <a:off x="736600" y="2057400"/>
            <a:ext cx="4038600" cy="434340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Book Antiqua" pitchFamily="18" charset="0"/>
              </a:rPr>
              <a:t>Abu </a:t>
            </a:r>
            <a:r>
              <a:rPr lang="en-US" sz="3200" b="1" dirty="0" err="1" smtClean="0">
                <a:solidFill>
                  <a:schemeClr val="tx1"/>
                </a:solidFill>
                <a:latin typeface="Book Antiqua" pitchFamily="18" charset="0"/>
              </a:rPr>
              <a:t>Talib</a:t>
            </a:r>
            <a:endParaRPr lang="en-US" sz="3200" b="1" dirty="0" smtClean="0">
              <a:solidFill>
                <a:schemeClr val="tx1"/>
              </a:solidFill>
              <a:latin typeface="Book Antiqua" pitchFamily="18" charset="0"/>
            </a:endParaRPr>
          </a:p>
          <a:p>
            <a:r>
              <a:rPr lang="en-US" sz="3200" b="1" dirty="0" smtClean="0">
                <a:solidFill>
                  <a:schemeClr val="tx1"/>
                </a:solidFill>
                <a:latin typeface="Book Antiqua" pitchFamily="18" charset="0"/>
              </a:rPr>
              <a:t>A student of </a:t>
            </a:r>
          </a:p>
          <a:p>
            <a:r>
              <a:rPr lang="en-US" sz="3200" b="1" dirty="0" smtClean="0">
                <a:solidFill>
                  <a:schemeClr val="tx1"/>
                </a:solidFill>
                <a:latin typeface="Book Antiqua" pitchFamily="18" charset="0"/>
              </a:rPr>
              <a:t>class IX</a:t>
            </a:r>
          </a:p>
          <a:p>
            <a:r>
              <a:rPr lang="en-US" sz="3200" b="1" dirty="0" smtClean="0">
                <a:solidFill>
                  <a:schemeClr val="tx1"/>
                </a:solidFill>
                <a:latin typeface="Book Antiqua" pitchFamily="18" charset="0"/>
              </a:rPr>
              <a:t>Group-Science</a:t>
            </a:r>
          </a:p>
          <a:p>
            <a:r>
              <a:rPr lang="en-US" sz="3200" b="1" dirty="0" smtClean="0">
                <a:solidFill>
                  <a:schemeClr val="tx1"/>
                </a:solidFill>
                <a:latin typeface="Book Antiqua" pitchFamily="18" charset="0"/>
              </a:rPr>
              <a:t>ID-CSSB 150-015</a:t>
            </a:r>
            <a:endParaRPr lang="en-US" sz="3200" b="1" dirty="0">
              <a:solidFill>
                <a:schemeClr val="tx1"/>
              </a:solidFill>
              <a:latin typeface="Book Antiqua" pitchFamily="18" charset="0"/>
            </a:endParaRPr>
          </a:p>
        </p:txBody>
      </p:sp>
      <p:sp>
        <p:nvSpPr>
          <p:cNvPr id="4" name="Rectangle 3"/>
          <p:cNvSpPr/>
          <p:nvPr/>
        </p:nvSpPr>
        <p:spPr>
          <a:xfrm>
            <a:off x="4771572" y="2057400"/>
            <a:ext cx="4038600" cy="434340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Book Antiqua" pitchFamily="18" charset="0"/>
              </a:rPr>
              <a:t>Presentation made for the students of class IX</a:t>
            </a:r>
          </a:p>
          <a:p>
            <a:r>
              <a:rPr lang="en-US" sz="3200" b="1" dirty="0" smtClean="0">
                <a:solidFill>
                  <a:schemeClr val="tx1"/>
                </a:solidFill>
                <a:latin typeface="Book Antiqua" pitchFamily="18" charset="0"/>
              </a:rPr>
              <a:t>Subject : English 2nd Paper</a:t>
            </a:r>
          </a:p>
          <a:p>
            <a:r>
              <a:rPr lang="en-US" sz="3200" b="1" dirty="0" smtClean="0">
                <a:solidFill>
                  <a:schemeClr val="tx1"/>
                </a:solidFill>
                <a:latin typeface="Book Antiqua" pitchFamily="18" charset="0"/>
              </a:rPr>
              <a:t>Paragraph</a:t>
            </a:r>
            <a:endParaRPr lang="en-US" sz="3200" b="1" dirty="0">
              <a:solidFill>
                <a:schemeClr val="tx1"/>
              </a:solidFill>
              <a:latin typeface="Book Antiqua" pitchFamily="18" charset="0"/>
            </a:endParaRPr>
          </a:p>
        </p:txBody>
      </p:sp>
    </p:spTree>
    <p:extLst>
      <p:ext uri="{BB962C8B-B14F-4D97-AF65-F5344CB8AC3E}">
        <p14:creationId xmlns:p14="http://schemas.microsoft.com/office/powerpoint/2010/main" val="249210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19200"/>
            <a:ext cx="8610600" cy="830997"/>
          </a:xfrm>
          <a:prstGeom prst="rect">
            <a:avLst/>
          </a:prstGeom>
        </p:spPr>
        <p:txBody>
          <a:bodyPr wrap="square">
            <a:spAutoFit/>
          </a:bodyPr>
          <a:lstStyle/>
          <a:p>
            <a:r>
              <a:rPr lang="en-US" sz="2400" b="1" dirty="0">
                <a:latin typeface="Book Antiqua" pitchFamily="18" charset="0"/>
              </a:rPr>
              <a:t>In order to stop pollution we should take some measures. We should control the burning of </a:t>
            </a:r>
            <a:r>
              <a:rPr lang="en-US" sz="2400" b="1" dirty="0" smtClean="0">
                <a:latin typeface="Book Antiqua" pitchFamily="18" charset="0"/>
              </a:rPr>
              <a:t>-</a:t>
            </a:r>
            <a:endParaRPr lang="en-US" sz="2400" b="1" dirty="0"/>
          </a:p>
        </p:txBody>
      </p:sp>
      <p:sp>
        <p:nvSpPr>
          <p:cNvPr id="5" name="TextBox 4"/>
          <p:cNvSpPr txBox="1"/>
          <p:nvPr/>
        </p:nvSpPr>
        <p:spPr>
          <a:xfrm>
            <a:off x="228600" y="6019800"/>
            <a:ext cx="8641937"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fuels, stop cutting trees at random,</a:t>
            </a:r>
            <a:endParaRPr lang="en-US" sz="2800" b="1" dirty="0">
              <a:latin typeface="Book Antiqua"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196"/>
          <a:stretch/>
        </p:blipFill>
        <p:spPr>
          <a:xfrm>
            <a:off x="4686300" y="2286000"/>
            <a:ext cx="4184237" cy="3409977"/>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3526" r="15423"/>
          <a:stretch/>
        </p:blipFill>
        <p:spPr>
          <a:xfrm>
            <a:off x="228601" y="2300514"/>
            <a:ext cx="4320968" cy="3409977"/>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68" y="2286000"/>
            <a:ext cx="3467100" cy="3407322"/>
          </a:xfrm>
          <a:prstGeom prst="rect">
            <a:avLst/>
          </a:prstGeom>
        </p:spPr>
      </p:pic>
    </p:spTree>
    <p:extLst>
      <p:ext uri="{BB962C8B-B14F-4D97-AF65-F5344CB8AC3E}">
        <p14:creationId xmlns:p14="http://schemas.microsoft.com/office/powerpoint/2010/main" val="147492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1" y="6182380"/>
            <a:ext cx="8001000" cy="523220"/>
          </a:xfrm>
          <a:prstGeom prst="rect">
            <a:avLst/>
          </a:prstGeom>
          <a:ln>
            <a:solidFill>
              <a:schemeClr val="tx1"/>
            </a:solidFill>
          </a:ln>
        </p:spPr>
        <p:txBody>
          <a:bodyPr wrap="square">
            <a:spAutoFit/>
          </a:bodyPr>
          <a:lstStyle/>
          <a:p>
            <a:pPr algn="ctr"/>
            <a:r>
              <a:rPr lang="en-US" sz="2800" b="1" dirty="0">
                <a:latin typeface="Book Antiqua" pitchFamily="18" charset="0"/>
              </a:rPr>
              <a:t>planting more trees regularly</a:t>
            </a:r>
            <a:r>
              <a:rPr lang="en-US" sz="2800" b="1" dirty="0" smtClean="0">
                <a:latin typeface="Book Antiqua" pitchFamily="18" charset="0"/>
              </a:rPr>
              <a:t>, </a:t>
            </a:r>
            <a:endParaRPr lang="en-US" sz="2800" b="1"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contrast="29000"/>
                    </a14:imgEffect>
                  </a14:imgLayer>
                </a14:imgProps>
              </a:ext>
              <a:ext uri="{28A0092B-C50C-407E-A947-70E740481C1C}">
                <a14:useLocalDpi xmlns:a14="http://schemas.microsoft.com/office/drawing/2010/main" val="0"/>
              </a:ext>
            </a:extLst>
          </a:blip>
          <a:srcRect t="17566" r="7301" b="3703"/>
          <a:stretch/>
        </p:blipFill>
        <p:spPr>
          <a:xfrm>
            <a:off x="533401" y="1171676"/>
            <a:ext cx="8001000" cy="4967514"/>
          </a:xfrm>
          <a:prstGeom prst="rect">
            <a:avLst/>
          </a:prstGeom>
        </p:spPr>
      </p:pic>
    </p:spTree>
    <p:extLst>
      <p:ext uri="{BB962C8B-B14F-4D97-AF65-F5344CB8AC3E}">
        <p14:creationId xmlns:p14="http://schemas.microsoft.com/office/powerpoint/2010/main" val="755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6243935"/>
            <a:ext cx="7772400" cy="461665"/>
          </a:xfrm>
          <a:prstGeom prst="rect">
            <a:avLst/>
          </a:prstGeom>
          <a:ln>
            <a:solidFill>
              <a:schemeClr val="tx1"/>
            </a:solidFill>
          </a:ln>
        </p:spPr>
        <p:txBody>
          <a:bodyPr wrap="square">
            <a:spAutoFit/>
          </a:bodyPr>
          <a:lstStyle/>
          <a:p>
            <a:r>
              <a:rPr lang="en-US" sz="2400" b="1" dirty="0" smtClean="0">
                <a:latin typeface="Book Antiqua" pitchFamily="18" charset="0"/>
              </a:rPr>
              <a:t>using </a:t>
            </a:r>
            <a:r>
              <a:rPr lang="en-US" sz="2400" b="1" dirty="0">
                <a:latin typeface="Book Antiqua" pitchFamily="18" charset="0"/>
              </a:rPr>
              <a:t>natural fertilizer instead of chemical fertilizer </a:t>
            </a:r>
            <a:endParaRPr lang="en-US" sz="2400" b="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9000"/>
                    </a14:imgEffect>
                  </a14:imgLayer>
                </a14:imgProps>
              </a:ext>
              <a:ext uri="{28A0092B-C50C-407E-A947-70E740481C1C}">
                <a14:useLocalDpi xmlns:a14="http://schemas.microsoft.com/office/drawing/2010/main" val="0"/>
              </a:ext>
            </a:extLst>
          </a:blip>
          <a:srcRect t="29524"/>
          <a:stretch/>
        </p:blipFill>
        <p:spPr>
          <a:xfrm>
            <a:off x="609600" y="1262742"/>
            <a:ext cx="7772400" cy="4833257"/>
          </a:xfrm>
          <a:prstGeom prst="rect">
            <a:avLst/>
          </a:prstGeom>
          <a:ln>
            <a:solidFill>
              <a:schemeClr val="tx1"/>
            </a:solidFill>
          </a:ln>
        </p:spPr>
      </p:pic>
    </p:spTree>
    <p:extLst>
      <p:ext uri="{BB962C8B-B14F-4D97-AF65-F5344CB8AC3E}">
        <p14:creationId xmlns:p14="http://schemas.microsoft.com/office/powerpoint/2010/main" val="22388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981" y="5950803"/>
            <a:ext cx="7183665" cy="954107"/>
          </a:xfrm>
          <a:prstGeom prst="rect">
            <a:avLst/>
          </a:prstGeom>
          <a:ln>
            <a:solidFill>
              <a:schemeClr val="tx1"/>
            </a:solidFill>
          </a:ln>
        </p:spPr>
        <p:txBody>
          <a:bodyPr wrap="square">
            <a:spAutoFit/>
          </a:bodyPr>
          <a:lstStyle/>
          <a:p>
            <a:r>
              <a:rPr lang="en-US" sz="2800" b="1" dirty="0">
                <a:latin typeface="Book Antiqua" pitchFamily="18" charset="0"/>
              </a:rPr>
              <a:t>and stop throwing waste materials in the rivers and </a:t>
            </a:r>
            <a:r>
              <a:rPr lang="en-US" sz="2800" b="1" dirty="0" smtClean="0">
                <a:latin typeface="Book Antiqua" pitchFamily="18" charset="0"/>
              </a:rPr>
              <a:t>canals</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82" y="1066800"/>
            <a:ext cx="7183664" cy="47891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359214"/>
            <a:ext cx="1733550" cy="1703661"/>
          </a:xfrm>
          <a:prstGeom prst="rect">
            <a:avLst/>
          </a:prstGeom>
        </p:spPr>
      </p:pic>
    </p:spTree>
    <p:extLst>
      <p:ext uri="{BB962C8B-B14F-4D97-AF65-F5344CB8AC3E}">
        <p14:creationId xmlns:p14="http://schemas.microsoft.com/office/powerpoint/2010/main" val="36406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336268"/>
            <a:ext cx="8077200" cy="461665"/>
          </a:xfrm>
          <a:prstGeom prst="rect">
            <a:avLst/>
          </a:prstGeom>
          <a:ln>
            <a:solidFill>
              <a:schemeClr val="tx1"/>
            </a:solidFill>
          </a:ln>
        </p:spPr>
        <p:txBody>
          <a:bodyPr wrap="square">
            <a:spAutoFit/>
          </a:bodyPr>
          <a:lstStyle/>
          <a:p>
            <a:pPr algn="ctr"/>
            <a:r>
              <a:rPr lang="en-US" sz="2400" b="1" dirty="0">
                <a:latin typeface="Book Antiqua" pitchFamily="18" charset="0"/>
              </a:rPr>
              <a:t>and after all we should keep our environment </a:t>
            </a:r>
            <a:r>
              <a:rPr lang="en-US" sz="2400" b="1" dirty="0" smtClean="0">
                <a:latin typeface="Book Antiqua" pitchFamily="18" charset="0"/>
              </a:rPr>
              <a:t>clean.</a:t>
            </a:r>
            <a:endParaRPr lang="en-US" sz="2400" b="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7000" contrast="34000"/>
                    </a14:imgEffect>
                  </a14:imgLayer>
                </a14:imgProps>
              </a:ext>
              <a:ext uri="{28A0092B-C50C-407E-A947-70E740481C1C}">
                <a14:useLocalDpi xmlns:a14="http://schemas.microsoft.com/office/drawing/2010/main" val="0"/>
              </a:ext>
            </a:extLst>
          </a:blip>
          <a:srcRect l="-202" t="581" r="-208" b="581"/>
          <a:stretch/>
        </p:blipFill>
        <p:spPr>
          <a:xfrm>
            <a:off x="381000" y="1219200"/>
            <a:ext cx="8077200" cy="4846319"/>
          </a:xfrm>
          <a:prstGeom prst="rect">
            <a:avLst/>
          </a:prstGeom>
          <a:ln>
            <a:solidFill>
              <a:schemeClr val="tx1"/>
            </a:solidFill>
          </a:ln>
        </p:spPr>
      </p:pic>
    </p:spTree>
    <p:extLst>
      <p:ext uri="{BB962C8B-B14F-4D97-AF65-F5344CB8AC3E}">
        <p14:creationId xmlns:p14="http://schemas.microsoft.com/office/powerpoint/2010/main" val="11543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5562600"/>
            <a:ext cx="7391400" cy="1295400"/>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just"/>
            <a:r>
              <a:rPr lang="en-US" sz="3200" b="1" dirty="0">
                <a:latin typeface="Book Antiqua" pitchFamily="18" charset="0"/>
              </a:rPr>
              <a:t>If we can do so, we are sure to ensure a happy and peaceful environment.</a:t>
            </a:r>
            <a:endParaRPr lang="en-US" sz="3200" b="1"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3000" contrast="11000"/>
                    </a14:imgEffect>
                  </a14:imgLayer>
                </a14:imgProps>
              </a:ext>
              <a:ext uri="{28A0092B-C50C-407E-A947-70E740481C1C}">
                <a14:useLocalDpi xmlns:a14="http://schemas.microsoft.com/office/drawing/2010/main" val="0"/>
              </a:ext>
            </a:extLst>
          </a:blip>
          <a:stretch>
            <a:fillRect/>
          </a:stretch>
        </p:blipFill>
        <p:spPr>
          <a:xfrm>
            <a:off x="1066800" y="1143000"/>
            <a:ext cx="7239000" cy="4419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212189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81000" y="1371600"/>
            <a:ext cx="8610600" cy="464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6000" b="1" dirty="0" smtClean="0">
                <a:solidFill>
                  <a:schemeClr val="tx1"/>
                </a:solidFill>
                <a:latin typeface="Book Antiqua" pitchFamily="18" charset="0"/>
              </a:rPr>
              <a:t>Thank you </a:t>
            </a:r>
            <a:r>
              <a:rPr lang="en-US" sz="6000" b="1" dirty="0">
                <a:solidFill>
                  <a:schemeClr val="tx1"/>
                </a:solidFill>
                <a:latin typeface="Book Antiqua" pitchFamily="18" charset="0"/>
              </a:rPr>
              <a:t>so much</a:t>
            </a:r>
            <a:r>
              <a:rPr lang="en-US" sz="6000" b="1" dirty="0" smtClean="0">
                <a:solidFill>
                  <a:schemeClr val="tx1"/>
                </a:solidFill>
                <a:latin typeface="Book Antiqua" pitchFamily="18" charset="0"/>
              </a:rPr>
              <a:t> my friends.</a:t>
            </a:r>
            <a:endParaRPr lang="en-US" sz="6000" b="1" dirty="0">
              <a:solidFill>
                <a:schemeClr val="tx1"/>
              </a:solidFill>
              <a:latin typeface="Book Antiqua" pitchFamily="18" charset="0"/>
            </a:endParaRPr>
          </a:p>
        </p:txBody>
      </p:sp>
    </p:spTree>
    <p:extLst>
      <p:ext uri="{BB962C8B-B14F-4D97-AF65-F5344CB8AC3E}">
        <p14:creationId xmlns:p14="http://schemas.microsoft.com/office/powerpoint/2010/main" val="30023349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186" y="4203412"/>
            <a:ext cx="7848600" cy="584775"/>
          </a:xfrm>
          <a:prstGeom prst="rect">
            <a:avLst/>
          </a:prstGeom>
          <a:noFill/>
        </p:spPr>
        <p:txBody>
          <a:bodyPr wrap="square" rtlCol="0">
            <a:spAutoFit/>
          </a:bodyPr>
          <a:lstStyle/>
          <a:p>
            <a:pPr algn="ctr"/>
            <a:r>
              <a:rPr lang="en-US" sz="3200" b="1" dirty="0" smtClean="0">
                <a:latin typeface="Book Antiqua" pitchFamily="18" charset="0"/>
              </a:rPr>
              <a:t>What is the video about?</a:t>
            </a:r>
            <a:endParaRPr lang="en-US" sz="3200" b="1" dirty="0">
              <a:latin typeface="Book Antiqua" pitchFamily="18" charset="0"/>
            </a:endParaRPr>
          </a:p>
        </p:txBody>
      </p:sp>
      <p:sp>
        <p:nvSpPr>
          <p:cNvPr id="5" name="TextBox 4"/>
          <p:cNvSpPr txBox="1"/>
          <p:nvPr/>
        </p:nvSpPr>
        <p:spPr>
          <a:xfrm>
            <a:off x="887186" y="5164983"/>
            <a:ext cx="7848600" cy="584775"/>
          </a:xfrm>
          <a:prstGeom prst="rect">
            <a:avLst/>
          </a:prstGeom>
          <a:noFill/>
        </p:spPr>
        <p:txBody>
          <a:bodyPr wrap="square" rtlCol="0">
            <a:spAutoFit/>
          </a:bodyPr>
          <a:lstStyle/>
          <a:p>
            <a:pPr algn="ctr"/>
            <a:r>
              <a:rPr lang="en-US" sz="3200" b="1" dirty="0" smtClean="0">
                <a:latin typeface="Book Antiqua" pitchFamily="18" charset="0"/>
              </a:rPr>
              <a:t>Environment</a:t>
            </a:r>
            <a:endParaRPr lang="en-US" sz="3200" b="1" dirty="0">
              <a:latin typeface="Book Antiqua" pitchFamily="18" charset="0"/>
            </a:endParaRPr>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25773130"/>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35"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
        <p:nvSpPr>
          <p:cNvPr id="3" name="Oval 2"/>
          <p:cNvSpPr/>
          <p:nvPr/>
        </p:nvSpPr>
        <p:spPr>
          <a:xfrm>
            <a:off x="2667000" y="2222212"/>
            <a:ext cx="3886200" cy="1981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Let’s enjoy</a:t>
            </a:r>
            <a:endParaRPr lang="en-US" sz="2800" b="1" dirty="0">
              <a:latin typeface="Book Antiqua" pitchFamily="18" charset="0"/>
            </a:endParaRPr>
          </a:p>
        </p:txBody>
      </p:sp>
    </p:spTree>
    <p:extLst>
      <p:ext uri="{BB962C8B-B14F-4D97-AF65-F5344CB8AC3E}">
        <p14:creationId xmlns:p14="http://schemas.microsoft.com/office/powerpoint/2010/main" val="176461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3276600"/>
            <a:ext cx="4495800" cy="646331"/>
          </a:xfrm>
          <a:prstGeom prst="rect">
            <a:avLst/>
          </a:prstGeom>
          <a:noFill/>
        </p:spPr>
        <p:txBody>
          <a:bodyPr wrap="square" rtlCol="0">
            <a:spAutoFit/>
          </a:bodyPr>
          <a:lstStyle/>
          <a:p>
            <a:r>
              <a:rPr lang="en-US" sz="3600" b="1" dirty="0" smtClean="0">
                <a:latin typeface="Book Antiqua" pitchFamily="18" charset="0"/>
              </a:rPr>
              <a:t>Let us see in a---</a:t>
            </a:r>
            <a:endParaRPr lang="en-US" sz="3600" b="1" dirty="0">
              <a:latin typeface="Book Antiqua"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19356"/>
            <a:ext cx="5105400" cy="28079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14" y="3798570"/>
            <a:ext cx="5090886" cy="2857500"/>
          </a:xfrm>
          <a:prstGeom prst="rect">
            <a:avLst/>
          </a:prstGeom>
        </p:spPr>
      </p:pic>
      <p:sp>
        <p:nvSpPr>
          <p:cNvPr id="5" name="Oval 4"/>
          <p:cNvSpPr/>
          <p:nvPr/>
        </p:nvSpPr>
        <p:spPr>
          <a:xfrm>
            <a:off x="5943600" y="1447800"/>
            <a:ext cx="2743200" cy="4191000"/>
          </a:xfrm>
          <a:prstGeom prst="ellipse">
            <a:avLst/>
          </a:prstGeom>
          <a:no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b="1" dirty="0" smtClean="0">
                <a:latin typeface="Book Antiqua" pitchFamily="18" charset="0"/>
              </a:rPr>
              <a:t>Why?</a:t>
            </a:r>
            <a:endParaRPr lang="en-US" sz="4800" b="1" dirty="0">
              <a:latin typeface="Book Antiqua" pitchFamily="18" charset="0"/>
            </a:endParaRPr>
          </a:p>
        </p:txBody>
      </p:sp>
      <p:sp>
        <p:nvSpPr>
          <p:cNvPr id="7" name="TextBox 6"/>
          <p:cNvSpPr txBox="1"/>
          <p:nvPr/>
        </p:nvSpPr>
        <p:spPr>
          <a:xfrm>
            <a:off x="609600" y="939225"/>
            <a:ext cx="4495800" cy="584775"/>
          </a:xfrm>
          <a:prstGeom prst="rect">
            <a:avLst/>
          </a:prstGeom>
          <a:noFill/>
        </p:spPr>
        <p:txBody>
          <a:bodyPr wrap="square" rtlCol="0">
            <a:spAutoFit/>
          </a:bodyPr>
          <a:lstStyle/>
          <a:p>
            <a:pPr algn="ctr"/>
            <a:r>
              <a:rPr lang="en-US" sz="3200" b="1" dirty="0" smtClean="0">
                <a:solidFill>
                  <a:schemeClr val="bg1"/>
                </a:solidFill>
                <a:latin typeface="Book Antiqua" pitchFamily="18" charset="0"/>
              </a:rPr>
              <a:t>Clean environment</a:t>
            </a:r>
            <a:endParaRPr lang="en-US" sz="3200" b="1" dirty="0">
              <a:solidFill>
                <a:schemeClr val="bg1"/>
              </a:solidFill>
              <a:latin typeface="Book Antiqua" pitchFamily="18" charset="0"/>
            </a:endParaRPr>
          </a:p>
        </p:txBody>
      </p:sp>
      <p:sp>
        <p:nvSpPr>
          <p:cNvPr id="8" name="TextBox 7"/>
          <p:cNvSpPr txBox="1"/>
          <p:nvPr/>
        </p:nvSpPr>
        <p:spPr>
          <a:xfrm>
            <a:off x="609600" y="3922931"/>
            <a:ext cx="4495800" cy="584775"/>
          </a:xfrm>
          <a:prstGeom prst="rect">
            <a:avLst/>
          </a:prstGeom>
          <a:noFill/>
        </p:spPr>
        <p:txBody>
          <a:bodyPr wrap="square" rtlCol="0">
            <a:spAutoFit/>
          </a:bodyPr>
          <a:lstStyle/>
          <a:p>
            <a:pPr algn="ctr"/>
            <a:r>
              <a:rPr lang="en-US" sz="3200" b="1" dirty="0" smtClean="0">
                <a:solidFill>
                  <a:schemeClr val="bg1"/>
                </a:solidFill>
                <a:latin typeface="Book Antiqua" pitchFamily="18" charset="0"/>
              </a:rPr>
              <a:t>Polluted  environment</a:t>
            </a:r>
            <a:endParaRPr lang="en-US" sz="3200" b="1" dirty="0">
              <a:solidFill>
                <a:schemeClr val="bg1"/>
              </a:solidFill>
              <a:latin typeface="Book Antiqua" pitchFamily="18" charset="0"/>
            </a:endParaRPr>
          </a:p>
        </p:txBody>
      </p:sp>
    </p:spTree>
    <p:extLst>
      <p:ext uri="{BB962C8B-B14F-4D97-AF65-F5344CB8AC3E}">
        <p14:creationId xmlns:p14="http://schemas.microsoft.com/office/powerpoint/2010/main" val="5284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repeatCount="5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990600"/>
            <a:ext cx="8839200" cy="5632311"/>
          </a:xfrm>
          <a:prstGeom prst="rect">
            <a:avLst/>
          </a:prstGeom>
          <a:noFill/>
        </p:spPr>
        <p:txBody>
          <a:bodyPr wrap="square" rtlCol="0">
            <a:spAutoFit/>
          </a:bodyPr>
          <a:lstStyle/>
          <a:p>
            <a:pPr algn="just"/>
            <a:r>
              <a:rPr lang="en-US" dirty="0" smtClean="0">
                <a:latin typeface="Book Antiqua" pitchFamily="18" charset="0"/>
              </a:rPr>
              <a:t>Environment </a:t>
            </a:r>
            <a:r>
              <a:rPr lang="en-US" dirty="0">
                <a:latin typeface="Book Antiqua" pitchFamily="18" charset="0"/>
              </a:rPr>
              <a:t>is a combination of house, trees, animals, roads, rivers, institutions, air, water, soil and so on. Among all these are air, water and soil are the main elements of the environment. But the environment is becoming a great threat because of environmental pollution. There are so many reasons of environment pollution. Firstly we </a:t>
            </a:r>
            <a:r>
              <a:rPr lang="en-US" dirty="0" smtClean="0">
                <a:latin typeface="Book Antiqua" pitchFamily="18" charset="0"/>
              </a:rPr>
              <a:t>burn </a:t>
            </a:r>
            <a:r>
              <a:rPr lang="en-US" dirty="0">
                <a:latin typeface="Book Antiqua" pitchFamily="18" charset="0"/>
              </a:rPr>
              <a:t>fuels, that creates smoke and the smoke is </a:t>
            </a:r>
            <a:r>
              <a:rPr lang="en-US" dirty="0" smtClean="0">
                <a:latin typeface="Book Antiqua" pitchFamily="18" charset="0"/>
              </a:rPr>
              <a:t>mixed </a:t>
            </a:r>
            <a:r>
              <a:rPr lang="en-US" dirty="0">
                <a:latin typeface="Book Antiqua" pitchFamily="18" charset="0"/>
              </a:rPr>
              <a:t>with air. Secondly we are cutting plants and killing animals indiscriminately. The plants are called factory of </a:t>
            </a:r>
            <a:r>
              <a:rPr lang="en-US" dirty="0" smtClean="0">
                <a:latin typeface="Book Antiqua" pitchFamily="18" charset="0"/>
              </a:rPr>
              <a:t>receiving </a:t>
            </a:r>
            <a:r>
              <a:rPr lang="en-US" dirty="0">
                <a:latin typeface="Book Antiqua" pitchFamily="18" charset="0"/>
              </a:rPr>
              <a:t>carbon dioxide and releasing oxygen. Water pollution is another problem that we are facing now. Sea and river water is being polluted by industrial waste thrown in it. Pesticides and chemical fertilizers used by farmers are washed away by rain water and mixed with river and pond water. So existence of aquatic animals and plants is becoming risky. Soil is polluted by the use of pesticides and chemical fertilizers. The polybags mix up with soil and destroy its fertility. As a result plants and crops are not growing well. All these cause a serious negative effect on our existence. So it is high time we took proper measures to stop pollution and save our environment. In order to stop pollution we should take some measures. We should control the burning of fuels, stop cutting trees at random, planting more trees regularly, use natural fertilizer instead of chemical fertilizer and stop throwing waste materials in the rivers and canals and after all we should keep our environment clean. If we can do so, we are sure to ensure a happy and peaceful environment.</a:t>
            </a:r>
          </a:p>
          <a:p>
            <a:pPr algn="just"/>
            <a:endParaRPr lang="en-US" dirty="0">
              <a:latin typeface="Book Antiqua" pitchFamily="18" charset="0"/>
            </a:endParaRPr>
          </a:p>
        </p:txBody>
      </p:sp>
    </p:spTree>
    <p:extLst>
      <p:ext uri="{BB962C8B-B14F-4D97-AF65-F5344CB8AC3E}">
        <p14:creationId xmlns:p14="http://schemas.microsoft.com/office/powerpoint/2010/main" val="19353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3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19200" y="1752600"/>
            <a:ext cx="7086600" cy="1752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Book Antiqua" pitchFamily="18" charset="0"/>
              </a:rPr>
              <a:t>Our today’s lesson is a paragraph</a:t>
            </a:r>
            <a:endParaRPr lang="en-US" sz="3200" b="1" dirty="0">
              <a:latin typeface="Book Antiqua" pitchFamily="18" charset="0"/>
            </a:endParaRPr>
          </a:p>
        </p:txBody>
      </p:sp>
      <p:sp>
        <p:nvSpPr>
          <p:cNvPr id="3" name="Rounded Rectangle 2"/>
          <p:cNvSpPr/>
          <p:nvPr/>
        </p:nvSpPr>
        <p:spPr>
          <a:xfrm>
            <a:off x="1447800" y="3733800"/>
            <a:ext cx="68580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Book Antiqua" pitchFamily="18" charset="0"/>
              </a:rPr>
              <a:t>Environment pollution</a:t>
            </a:r>
            <a:endParaRPr lang="en-US" sz="3200" b="1" dirty="0">
              <a:latin typeface="Book Antiqua" pitchFamily="18" charset="0"/>
            </a:endParaRPr>
          </a:p>
        </p:txBody>
      </p:sp>
    </p:spTree>
    <p:extLst>
      <p:ext uri="{BB962C8B-B14F-4D97-AF65-F5344CB8AC3E}">
        <p14:creationId xmlns:p14="http://schemas.microsoft.com/office/powerpoint/2010/main" val="13938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258" y="1066800"/>
            <a:ext cx="3350678"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What is environment?</a:t>
            </a:r>
            <a:endParaRPr lang="en-US" sz="2400" b="1" dirty="0">
              <a:latin typeface="Book Antiqua" pitchFamily="18" charset="0"/>
            </a:endParaRPr>
          </a:p>
        </p:txBody>
      </p:sp>
      <p:sp>
        <p:nvSpPr>
          <p:cNvPr id="3" name="TextBox 2"/>
          <p:cNvSpPr txBox="1"/>
          <p:nvPr/>
        </p:nvSpPr>
        <p:spPr>
          <a:xfrm>
            <a:off x="3782479" y="1063954"/>
            <a:ext cx="4987780" cy="461665"/>
          </a:xfrm>
          <a:prstGeom prst="rect">
            <a:avLst/>
          </a:prstGeom>
          <a:noFill/>
          <a:ln>
            <a:solidFill>
              <a:schemeClr val="tx1"/>
            </a:solidFill>
          </a:ln>
        </p:spPr>
        <p:txBody>
          <a:bodyPr wrap="square" rtlCol="0">
            <a:spAutoFit/>
          </a:bodyPr>
          <a:lstStyle/>
          <a:p>
            <a:r>
              <a:rPr lang="en-US" sz="2400" b="1" dirty="0">
                <a:latin typeface="Book Antiqua" pitchFamily="18" charset="0"/>
              </a:rPr>
              <a:t>Environment is a combination </a:t>
            </a:r>
            <a:r>
              <a:rPr lang="en-US" sz="2400" b="1" dirty="0" smtClean="0">
                <a:latin typeface="Book Antiqua" pitchFamily="18" charset="0"/>
              </a:rPr>
              <a:t>of-</a:t>
            </a:r>
            <a:endParaRPr lang="en-US" sz="2400" dirty="0"/>
          </a:p>
        </p:txBody>
      </p:sp>
      <p:sp>
        <p:nvSpPr>
          <p:cNvPr id="5" name="TextBox 4"/>
          <p:cNvSpPr txBox="1"/>
          <p:nvPr/>
        </p:nvSpPr>
        <p:spPr>
          <a:xfrm>
            <a:off x="388257" y="3881735"/>
            <a:ext cx="2775243"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house</a:t>
            </a:r>
            <a:endParaRPr lang="en-US" sz="2400" b="1" dirty="0">
              <a:latin typeface="Book Antiqua" pitchFamily="18" charset="0"/>
            </a:endParaRPr>
          </a:p>
        </p:txBody>
      </p:sp>
      <p:sp>
        <p:nvSpPr>
          <p:cNvPr id="6" name="TextBox 5"/>
          <p:cNvSpPr txBox="1"/>
          <p:nvPr/>
        </p:nvSpPr>
        <p:spPr>
          <a:xfrm>
            <a:off x="3167436" y="3882570"/>
            <a:ext cx="2819401"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trees</a:t>
            </a:r>
            <a:endParaRPr lang="en-US" sz="2400" b="1" dirty="0">
              <a:latin typeface="Book Antiqua" pitchFamily="18" charset="0"/>
            </a:endParaRPr>
          </a:p>
        </p:txBody>
      </p:sp>
      <p:sp>
        <p:nvSpPr>
          <p:cNvPr id="7" name="TextBox 6"/>
          <p:cNvSpPr txBox="1"/>
          <p:nvPr/>
        </p:nvSpPr>
        <p:spPr>
          <a:xfrm>
            <a:off x="5986837" y="3882571"/>
            <a:ext cx="2739880"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animals</a:t>
            </a:r>
            <a:endParaRPr lang="en-US" sz="2400" b="1" dirty="0">
              <a:latin typeface="Book Antiqua" pitchFamily="18" charset="0"/>
            </a:endParaRPr>
          </a:p>
        </p:txBody>
      </p:sp>
      <p:sp>
        <p:nvSpPr>
          <p:cNvPr id="8" name="TextBox 7"/>
          <p:cNvSpPr txBox="1"/>
          <p:nvPr/>
        </p:nvSpPr>
        <p:spPr>
          <a:xfrm>
            <a:off x="381000" y="6320135"/>
            <a:ext cx="2782500"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roads</a:t>
            </a:r>
            <a:endParaRPr lang="en-US" sz="2400" b="1" dirty="0">
              <a:latin typeface="Book Antiqua" pitchFamily="18" charset="0"/>
            </a:endParaRPr>
          </a:p>
        </p:txBody>
      </p:sp>
      <p:sp>
        <p:nvSpPr>
          <p:cNvPr id="10" name="TextBox 9"/>
          <p:cNvSpPr txBox="1"/>
          <p:nvPr/>
        </p:nvSpPr>
        <p:spPr>
          <a:xfrm>
            <a:off x="3167437" y="6316431"/>
            <a:ext cx="2819400"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institutions</a:t>
            </a:r>
            <a:endParaRPr lang="en-US" sz="2400" b="1" dirty="0">
              <a:latin typeface="Book Antiqua" pitchFamily="18" charset="0"/>
            </a:endParaRPr>
          </a:p>
        </p:txBody>
      </p:sp>
      <p:sp>
        <p:nvSpPr>
          <p:cNvPr id="11" name="TextBox 10"/>
          <p:cNvSpPr txBox="1"/>
          <p:nvPr/>
        </p:nvSpPr>
        <p:spPr>
          <a:xfrm>
            <a:off x="5986837" y="6312440"/>
            <a:ext cx="2739880"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air</a:t>
            </a:r>
            <a:endParaRPr lang="en-US" sz="2400" b="1" dirty="0">
              <a:latin typeface="Book Antiqua" pitchFamily="18"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3499" y="4325999"/>
            <a:ext cx="2823337" cy="1998601"/>
          </a:xfrm>
          <a:prstGeom prst="rect">
            <a:avLst/>
          </a:prstGeom>
          <a:ln>
            <a:solidFill>
              <a:schemeClr val="tx1"/>
            </a:solidFill>
          </a:ln>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798989"/>
            <a:ext cx="2782500" cy="2054910"/>
          </a:xfrm>
          <a:prstGeom prst="rect">
            <a:avLst/>
          </a:prstGeom>
          <a:ln>
            <a:solidFill>
              <a:schemeClr val="tx1"/>
            </a:solidFill>
          </a:ln>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837" y="1798990"/>
            <a:ext cx="2739880" cy="2054910"/>
          </a:xfrm>
          <a:prstGeom prst="rect">
            <a:avLst/>
          </a:prstGeom>
          <a:ln>
            <a:solidFill>
              <a:schemeClr val="tx1"/>
            </a:solid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7" y="4321991"/>
            <a:ext cx="2775243" cy="2002609"/>
          </a:xfrm>
          <a:prstGeom prst="rect">
            <a:avLst/>
          </a:prstGeom>
          <a:ln>
            <a:solidFill>
              <a:schemeClr val="tx1"/>
            </a:solidFill>
          </a:ln>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29173"/>
          <a:stretch/>
        </p:blipFill>
        <p:spPr>
          <a:xfrm>
            <a:off x="5986837" y="4321991"/>
            <a:ext cx="2739880" cy="2002609"/>
          </a:xfrm>
          <a:prstGeom prst="rect">
            <a:avLst/>
          </a:prstGeom>
          <a:ln>
            <a:solidFill>
              <a:schemeClr val="tx1"/>
            </a:solidFill>
          </a:ln>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7437" y="1798990"/>
            <a:ext cx="2819400" cy="2054910"/>
          </a:xfrm>
          <a:prstGeom prst="rect">
            <a:avLst/>
          </a:prstGeom>
          <a:ln>
            <a:solidFill>
              <a:schemeClr val="tx1"/>
            </a:solidFill>
          </a:ln>
        </p:spPr>
      </p:pic>
    </p:spTree>
    <p:extLst>
      <p:ext uri="{BB962C8B-B14F-4D97-AF65-F5344CB8AC3E}">
        <p14:creationId xmlns:p14="http://schemas.microsoft.com/office/powerpoint/2010/main" val="27787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right)">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par>
                          <p:cTn id="67" fill="hold">
                            <p:stCondLst>
                              <p:cond delay="2000"/>
                            </p:stCondLst>
                            <p:childTnLst>
                              <p:par>
                                <p:cTn id="68" presetID="22" presetClass="entr" presetSubtype="2"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right)">
                                      <p:cBhvr>
                                        <p:cTn id="70" dur="500"/>
                                        <p:tgtEl>
                                          <p:spTgt spid="10"/>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left)">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74" y="4287191"/>
            <a:ext cx="4043325" cy="2371238"/>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74" y="1143000"/>
            <a:ext cx="8015325" cy="2555573"/>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6199" y="4287190"/>
            <a:ext cx="3972001" cy="2371238"/>
          </a:xfrm>
          <a:prstGeom prst="rect">
            <a:avLst/>
          </a:prstGeom>
          <a:ln>
            <a:solidFill>
              <a:schemeClr val="tx1"/>
            </a:solidFill>
          </a:ln>
        </p:spPr>
      </p:pic>
      <p:sp>
        <p:nvSpPr>
          <p:cNvPr id="5" name="TextBox 4"/>
          <p:cNvSpPr txBox="1"/>
          <p:nvPr/>
        </p:nvSpPr>
        <p:spPr>
          <a:xfrm>
            <a:off x="428360" y="3733800"/>
            <a:ext cx="8029839"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rivers</a:t>
            </a:r>
            <a:endParaRPr lang="en-US" sz="2400" b="1" dirty="0">
              <a:latin typeface="Book Antiqua" pitchFamily="18" charset="0"/>
            </a:endParaRPr>
          </a:p>
        </p:txBody>
      </p:sp>
      <p:sp>
        <p:nvSpPr>
          <p:cNvPr id="6" name="TextBox 5"/>
          <p:cNvSpPr txBox="1"/>
          <p:nvPr/>
        </p:nvSpPr>
        <p:spPr>
          <a:xfrm>
            <a:off x="5024400" y="5295563"/>
            <a:ext cx="2595600" cy="461665"/>
          </a:xfrm>
          <a:prstGeom prst="rect">
            <a:avLst/>
          </a:prstGeom>
          <a:noFill/>
          <a:ln>
            <a:solidFill>
              <a:schemeClr val="tx1"/>
            </a:solidFill>
          </a:ln>
        </p:spPr>
        <p:txBody>
          <a:bodyPr wrap="square" rtlCol="0">
            <a:spAutoFit/>
          </a:bodyPr>
          <a:lstStyle/>
          <a:p>
            <a:pPr algn="ctr"/>
            <a:r>
              <a:rPr lang="en-US" sz="2400" b="1" dirty="0" smtClean="0">
                <a:latin typeface="Book Antiqua" pitchFamily="18" charset="0"/>
              </a:rPr>
              <a:t>and water</a:t>
            </a:r>
            <a:endParaRPr lang="en-US" sz="2400" b="1" dirty="0">
              <a:latin typeface="Book Antiqua" pitchFamily="18" charset="0"/>
            </a:endParaRPr>
          </a:p>
        </p:txBody>
      </p:sp>
      <p:sp>
        <p:nvSpPr>
          <p:cNvPr id="7" name="TextBox 6"/>
          <p:cNvSpPr txBox="1"/>
          <p:nvPr/>
        </p:nvSpPr>
        <p:spPr>
          <a:xfrm>
            <a:off x="1854936" y="5294640"/>
            <a:ext cx="1219200" cy="461665"/>
          </a:xfrm>
          <a:prstGeom prst="rect">
            <a:avLst/>
          </a:prstGeom>
          <a:noFill/>
          <a:ln>
            <a:solidFill>
              <a:schemeClr val="bg1"/>
            </a:solidFill>
          </a:ln>
        </p:spPr>
        <p:txBody>
          <a:bodyPr wrap="square" rtlCol="0">
            <a:spAutoFit/>
          </a:bodyPr>
          <a:lstStyle/>
          <a:p>
            <a:pPr algn="ctr"/>
            <a:r>
              <a:rPr lang="en-US" sz="2400" b="1" dirty="0" smtClean="0">
                <a:solidFill>
                  <a:schemeClr val="bg1"/>
                </a:solidFill>
                <a:latin typeface="Book Antiqua" pitchFamily="18" charset="0"/>
              </a:rPr>
              <a:t>soil</a:t>
            </a:r>
            <a:endParaRPr lang="en-US" sz="2400" b="1" dirty="0">
              <a:solidFill>
                <a:schemeClr val="bg1"/>
              </a:solidFill>
              <a:latin typeface="Book Antiqua" pitchFamily="18" charset="0"/>
            </a:endParaRPr>
          </a:p>
        </p:txBody>
      </p:sp>
    </p:spTree>
    <p:extLst>
      <p:ext uri="{BB962C8B-B14F-4D97-AF65-F5344CB8AC3E}">
        <p14:creationId xmlns:p14="http://schemas.microsoft.com/office/powerpoint/2010/main" val="26770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930" y="1219200"/>
            <a:ext cx="858716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Which elements are important among them?</a:t>
            </a:r>
            <a:endParaRPr lang="en-US" sz="2800" b="1" dirty="0">
              <a:latin typeface="Book Antiqua" pitchFamily="18" charset="0"/>
            </a:endParaRPr>
          </a:p>
        </p:txBody>
      </p:sp>
      <p:sp>
        <p:nvSpPr>
          <p:cNvPr id="3" name="TextBox 2"/>
          <p:cNvSpPr txBox="1"/>
          <p:nvPr/>
        </p:nvSpPr>
        <p:spPr>
          <a:xfrm>
            <a:off x="239930" y="2133600"/>
            <a:ext cx="858716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Among them-</a:t>
            </a:r>
            <a:endParaRPr lang="en-US" sz="2800" b="1" dirty="0">
              <a:latin typeface="Book Antiqua" pitchFamily="18" charset="0"/>
            </a:endParaRPr>
          </a:p>
        </p:txBody>
      </p:sp>
      <p:sp>
        <p:nvSpPr>
          <p:cNvPr id="5" name="TextBox 4"/>
          <p:cNvSpPr txBox="1"/>
          <p:nvPr/>
        </p:nvSpPr>
        <p:spPr>
          <a:xfrm>
            <a:off x="201682" y="5377190"/>
            <a:ext cx="280518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air</a:t>
            </a:r>
            <a:endParaRPr lang="en-US" sz="2800" b="1" dirty="0">
              <a:latin typeface="Book Antiqua" pitchFamily="18" charset="0"/>
            </a:endParaRPr>
          </a:p>
        </p:txBody>
      </p:sp>
      <p:sp>
        <p:nvSpPr>
          <p:cNvPr id="6" name="TextBox 5"/>
          <p:cNvSpPr txBox="1"/>
          <p:nvPr/>
        </p:nvSpPr>
        <p:spPr>
          <a:xfrm>
            <a:off x="3185885" y="5376838"/>
            <a:ext cx="2848429"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water</a:t>
            </a:r>
            <a:endParaRPr lang="en-US" sz="2800" b="1" dirty="0">
              <a:latin typeface="Book Antiqua" pitchFamily="18" charset="0"/>
            </a:endParaRPr>
          </a:p>
        </p:txBody>
      </p:sp>
      <p:sp>
        <p:nvSpPr>
          <p:cNvPr id="7" name="TextBox 6"/>
          <p:cNvSpPr txBox="1"/>
          <p:nvPr/>
        </p:nvSpPr>
        <p:spPr>
          <a:xfrm>
            <a:off x="6172201" y="5381612"/>
            <a:ext cx="265489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soil</a:t>
            </a:r>
            <a:endParaRPr lang="en-US" sz="2800" b="1" dirty="0">
              <a:latin typeface="Book Antiqua" pitchFamily="18" charset="0"/>
            </a:endParaRPr>
          </a:p>
        </p:txBody>
      </p:sp>
      <p:sp>
        <p:nvSpPr>
          <p:cNvPr id="8" name="TextBox 7"/>
          <p:cNvSpPr txBox="1"/>
          <p:nvPr/>
        </p:nvSpPr>
        <p:spPr>
          <a:xfrm>
            <a:off x="201681" y="6106180"/>
            <a:ext cx="8625411" cy="523220"/>
          </a:xfrm>
          <a:prstGeom prst="rect">
            <a:avLst/>
          </a:prstGeom>
          <a:noFill/>
          <a:ln>
            <a:solidFill>
              <a:schemeClr val="tx1"/>
            </a:solidFill>
          </a:ln>
        </p:spPr>
        <p:txBody>
          <a:bodyPr wrap="square" rtlCol="0">
            <a:spAutoFit/>
          </a:bodyPr>
          <a:lstStyle/>
          <a:p>
            <a:pPr algn="ctr"/>
            <a:r>
              <a:rPr lang="en-US" sz="2800" b="1" dirty="0">
                <a:latin typeface="Book Antiqua" pitchFamily="18" charset="0"/>
              </a:rPr>
              <a:t>are the main elements of the environment</a:t>
            </a:r>
            <a:r>
              <a:rPr lang="en-US" sz="2800" b="1" dirty="0" smtClean="0">
                <a:latin typeface="Book Antiqua" pitchFamily="18" charset="0"/>
              </a:rPr>
              <a:t>.</a:t>
            </a:r>
            <a:endParaRPr lang="en-US" sz="2800" b="1" dirty="0">
              <a:latin typeface="Book Antiqua"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1" y="2917598"/>
            <a:ext cx="2654893" cy="2369672"/>
          </a:xfrm>
          <a:prstGeom prst="rect">
            <a:avLst/>
          </a:prstGeom>
          <a:ln>
            <a:solidFill>
              <a:schemeClr val="tx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885" y="2895600"/>
            <a:ext cx="2848429" cy="2391670"/>
          </a:xfrm>
          <a:prstGeom prst="rect">
            <a:avLst/>
          </a:prstGeom>
          <a:ln>
            <a:solidFill>
              <a:schemeClr val="tx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82" y="2895600"/>
            <a:ext cx="2805182" cy="2391670"/>
          </a:xfrm>
          <a:prstGeom prst="rect">
            <a:avLst/>
          </a:prstGeom>
          <a:ln>
            <a:solidFill>
              <a:schemeClr val="tx1"/>
            </a:solidFill>
          </a:ln>
        </p:spPr>
      </p:pic>
    </p:spTree>
    <p:extLst>
      <p:ext uri="{BB962C8B-B14F-4D97-AF65-F5344CB8AC3E}">
        <p14:creationId xmlns:p14="http://schemas.microsoft.com/office/powerpoint/2010/main" val="3472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660</Words>
  <Application>Microsoft Office PowerPoint</Application>
  <PresentationFormat>On-screen Show (4:3)</PresentationFormat>
  <Paragraphs>59</Paragraphs>
  <Slides>26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21</cp:revision>
  <dcterms:created xsi:type="dcterms:W3CDTF">2015-03-31T15:31:25Z</dcterms:created>
  <dcterms:modified xsi:type="dcterms:W3CDTF">2015-05-30T14:16:20Z</dcterms:modified>
</cp:coreProperties>
</file>